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varScale="1">
        <p:scale>
          <a:sx n="120" d="100"/>
          <a:sy n="120" d="100"/>
        </p:scale>
        <p:origin x="2150" y="67"/>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404664"/>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128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u="none" baseline="0" dirty="0">
                          <a:solidFill>
                            <a:schemeClr val="tx2"/>
                          </a:solidFill>
                          <a:latin typeface="Times New Roman" panose="02020603050405020304" pitchFamily="18" charset="0"/>
                          <a:cs typeface="Times New Roman" panose="02020603050405020304" pitchFamily="18" charset="0"/>
                        </a:rPr>
                        <a:t>2026 жыл 08 </a:t>
                      </a:r>
                      <a:r>
                        <a:rPr lang="kk-KZ" altLang="zh-CN" sz="1200" b="1" i="1" u="none" kern="1200" baseline="0" dirty="0">
                          <a:solidFill>
                            <a:schemeClr val="tx2"/>
                          </a:solidFill>
                          <a:latin typeface="Times New Roman" pitchFamily="18" charset="0"/>
                          <a:ea typeface="+mn-ea"/>
                          <a:cs typeface="Times New Roman" pitchFamily="18" charset="0"/>
                        </a:rPr>
                        <a:t>мамыр</a:t>
                      </a:r>
                      <a:endParaRPr lang="zh-CN" altLang="x-none" sz="1200" b="1" i="1" u="none"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08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0606717"/>
              </p:ext>
            </p:extLst>
          </p:nvPr>
        </p:nvGraphicFramePr>
        <p:xfrm>
          <a:off x="5025008" y="4005064"/>
          <a:ext cx="4687082" cy="224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val="3583770891"/>
                    </a:ext>
                  </a:extLst>
                </a:gridCol>
                <a:gridCol w="1656080">
                  <a:extLst>
                    <a:ext uri="{9D8B030D-6E8A-4147-A177-3AD203B41FA5}">
                      <a16:colId xmlns:a16="http://schemas.microsoft.com/office/drawing/2014/main" val="1276116030"/>
                    </a:ext>
                  </a:extLst>
                </a:gridCol>
                <a:gridCol w="1415623">
                  <a:extLst>
                    <a:ext uri="{9D8B030D-6E8A-4147-A177-3AD203B41FA5}">
                      <a16:colId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525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
        <p:nvSpPr>
          <p:cNvPr id="16" name="Прямоугольник 15"/>
          <p:cNvSpPr/>
          <p:nvPr/>
        </p:nvSpPr>
        <p:spPr>
          <a:xfrm>
            <a:off x="5025008" y="260648"/>
            <a:ext cx="4752528" cy="1954381"/>
          </a:xfrm>
          <a:prstGeom prst="rect">
            <a:avLst/>
          </a:prstGeom>
          <a:ln w="12700">
            <a:solidFill>
              <a:schemeClr val="accent1"/>
            </a:solidFill>
          </a:ln>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p>
          <a:p>
            <a:pPr lvl="0" algn="ct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09 </a:t>
            </a:r>
            <a:r>
              <a:rPr lang="kk-KZ" sz="1100" b="1" dirty="0">
                <a:latin typeface="Times New Roman" pitchFamily="18" charset="0"/>
                <a:cs typeface="Times New Roman" pitchFamily="18" charset="0"/>
              </a:rPr>
              <a:t>мамырға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indent="177800" algn="ctr" fontAlgn="auto">
              <a:spcBef>
                <a:spcPts val="0"/>
              </a:spcBef>
              <a:spcAft>
                <a:spcPts val="0"/>
              </a:spcAft>
              <a:defRPr/>
            </a:pPr>
            <a:r>
              <a:rPr lang="kk-KZ" sz="1100" b="1" dirty="0">
                <a:solidFill>
                  <a:srgbClr val="000000"/>
                </a:solidFill>
                <a:latin typeface="Times New Roman" pitchFamily="18" charset="0"/>
                <a:cs typeface="Times New Roman" pitchFamily="18" charset="0"/>
                <a:sym typeface="Calibri"/>
              </a:rPr>
              <a:t>08</a:t>
            </a:r>
            <a:r>
              <a:rPr lang="kk-KZ" altLang="ru-RU" sz="1100" b="1" dirty="0">
                <a:solidFill>
                  <a:srgbClr val="000000"/>
                </a:solidFill>
                <a:latin typeface="Times New Roman" pitchFamily="18" charset="0"/>
                <a:cs typeface="Times New Roman" pitchFamily="18" charset="0"/>
              </a:rPr>
              <a:t> </a:t>
            </a:r>
            <a:r>
              <a:rPr lang="kk-KZ" sz="1100" b="1" dirty="0">
                <a:latin typeface="Times New Roman" pitchFamily="18" charset="0"/>
                <a:cs typeface="Times New Roman" pitchFamily="18" charset="0"/>
              </a:rPr>
              <a:t>мамыр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a:t>
            </a:r>
            <a:r>
              <a:rPr lang="kk-KZ" sz="1100" b="1" dirty="0">
                <a:solidFill>
                  <a:srgbClr val="000000"/>
                </a:solidFill>
                <a:latin typeface="Times New Roman" pitchFamily="18" charset="0"/>
                <a:cs typeface="Times New Roman" pitchFamily="18" charset="0"/>
                <a:sym typeface="Calibri"/>
              </a:rPr>
              <a:t>09 </a:t>
            </a:r>
            <a:r>
              <a:rPr lang="kk-KZ" sz="1100" b="1" dirty="0">
                <a:latin typeface="Times New Roman" pitchFamily="18" charset="0"/>
                <a:cs typeface="Times New Roman" pitchFamily="18" charset="0"/>
              </a:rPr>
              <a:t>мамыр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a:t>
            </a:r>
            <a:r>
              <a:rPr lang="kk-KZ" sz="1100" b="1" kern="0" dirty="0">
                <a:solidFill>
                  <a:srgbClr val="000000"/>
                </a:solidFill>
                <a:latin typeface="Times New Roman" pitchFamily="18" charset="0"/>
                <a:ea typeface="Calibri"/>
                <a:cs typeface="Times New Roman" pitchFamily="18" charset="0"/>
                <a:sym typeface="Calibri"/>
              </a:rPr>
              <a:t>ға</a:t>
            </a:r>
            <a:r>
              <a:rPr lang="ru-RU" sz="1100" b="1" kern="0" dirty="0">
                <a:solidFill>
                  <a:srgbClr val="000000"/>
                </a:solidFill>
                <a:latin typeface="Times New Roman" pitchFamily="18" charset="0"/>
                <a:ea typeface="Calibri"/>
                <a:cs typeface="Times New Roman" pitchFamily="18" charset="0"/>
                <a:sym typeface="Calibri"/>
              </a:rPr>
              <a:t> </a:t>
            </a:r>
            <a:r>
              <a:rPr lang="ru-RU" sz="1100" b="1" kern="0" dirty="0" err="1">
                <a:solidFill>
                  <a:srgbClr val="000000"/>
                </a:solidFill>
                <a:latin typeface="Times New Roman" pitchFamily="18" charset="0"/>
                <a:ea typeface="Calibri"/>
                <a:cs typeface="Times New Roman" pitchFamily="18" charset="0"/>
                <a:sym typeface="Calibri"/>
              </a:rPr>
              <a:t>дейін</a:t>
            </a:r>
            <a:endParaRPr lang="ru-RU" sz="1100" b="1" kern="0" dirty="0">
              <a:solidFill>
                <a:srgbClr val="000000"/>
              </a:solidFill>
              <a:latin typeface="Times New Roman" pitchFamily="18" charset="0"/>
              <a:ea typeface="Calibri"/>
              <a:cs typeface="Times New Roman" pitchFamily="18" charset="0"/>
              <a:sym typeface="Calibri"/>
            </a:endParaRPr>
          </a:p>
          <a:p>
            <a:pPr indent="182563" algn="just">
              <a:tabLst>
                <a:tab pos="266700" algn="l"/>
                <a:tab pos="358775" algn="l"/>
              </a:tabLst>
            </a:pPr>
            <a:r>
              <a:rPr lang="kk-KZ" sz="1100" dirty="0">
                <a:latin typeface="Times New Roman" pitchFamily="18" charset="0"/>
                <a:cs typeface="Times New Roman" pitchFamily="18" charset="0"/>
              </a:rPr>
              <a:t>Бұлтты, жаңбыр, найзағай, бұршақ, дауыл</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Түнде және таңертең тұман. Оңтүстік-батыстан, батыстан жел соғады, түнде күші 9-14, екпіні 15-20 м/с, күндіз күші 15-20, екпіні 23-28 м/с. Ауа температурасы түнде 12-14, күндіз 19-21 градус жылы.</a:t>
            </a:r>
            <a:endParaRPr lang="ru-RU" sz="1100" dirty="0">
              <a:latin typeface="Times New Roman" pitchFamily="18" charset="0"/>
              <a:cs typeface="Times New Roman" pitchFamily="18" charset="0"/>
            </a:endParaRPr>
          </a:p>
          <a:p>
            <a:pPr indent="182563" algn="ctr"/>
            <a:r>
              <a:rPr lang="ru-RU" altLang="ru-RU" sz="1100" b="1" dirty="0" err="1">
                <a:solidFill>
                  <a:srgbClr val="000000"/>
                </a:solidFill>
                <a:latin typeface="Times New Roman" pitchFamily="18" charset="0"/>
                <a:cs typeface="Times New Roman" pitchFamily="18" charset="0"/>
              </a:rPr>
              <a:t>Түнде </a:t>
            </a:r>
            <a:r>
              <a:rPr lang="ru-RU" altLang="ru-RU" sz="1100" b="1" dirty="0">
                <a:solidFill>
                  <a:srgbClr val="000000"/>
                </a:solidFill>
                <a:latin typeface="Times New Roman" pitchFamily="18" charset="0"/>
                <a:cs typeface="Times New Roman" pitchFamily="18" charset="0"/>
              </a:rPr>
              <a:t>10</a:t>
            </a:r>
            <a:r>
              <a:rPr lang="kk-KZ" altLang="ru-RU" sz="1100" b="1" dirty="0">
                <a:latin typeface="Times New Roman" pitchFamily="18" charset="0"/>
                <a:cs typeface="Times New Roman" pitchFamily="18" charset="0"/>
              </a:rPr>
              <a:t> </a:t>
            </a:r>
            <a:r>
              <a:rPr lang="kk-KZ" sz="1100" b="1" dirty="0">
                <a:latin typeface="Times New Roman" pitchFamily="18" charset="0"/>
                <a:cs typeface="Times New Roman" pitchFamily="18" charset="0"/>
              </a:rPr>
              <a:t>мамырға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09</a:t>
            </a:r>
            <a:r>
              <a:rPr lang="kk-KZ" sz="1100" b="1" dirty="0">
                <a:latin typeface="Times New Roman" pitchFamily="18" charset="0"/>
                <a:cs typeface="Times New Roman" pitchFamily="18" charset="0"/>
              </a:rPr>
              <a:t> мамыр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a:t>
            </a:r>
            <a:r>
              <a:rPr lang="ru-RU" sz="1100" b="1" dirty="0">
                <a:solidFill>
                  <a:srgbClr val="000000"/>
                </a:solidFill>
                <a:latin typeface="Times New Roman" pitchFamily="18" charset="0"/>
                <a:cs typeface="Times New Roman" pitchFamily="18" charset="0"/>
                <a:sym typeface="Calibri"/>
              </a:rPr>
              <a:t>10</a:t>
            </a:r>
            <a:r>
              <a:rPr lang="kk-KZ" sz="1100" b="1" dirty="0">
                <a:latin typeface="Times New Roman" pitchFamily="18" charset="0"/>
                <a:cs typeface="Times New Roman" pitchFamily="18" charset="0"/>
              </a:rPr>
              <a:t> мамыр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08-ге </a:t>
            </a:r>
            <a:r>
              <a:rPr lang="ru-RU" sz="1100" b="1" kern="0" dirty="0" err="1">
                <a:solidFill>
                  <a:srgbClr val="000000"/>
                </a:solidFill>
                <a:latin typeface="Times New Roman" pitchFamily="18" charset="0"/>
                <a:ea typeface="Calibri"/>
                <a:cs typeface="Times New Roman" pitchFamily="18" charset="0"/>
                <a:sym typeface="Calibri"/>
              </a:rPr>
              <a:t>дейін</a:t>
            </a:r>
            <a:r>
              <a:rPr lang="ru-RU" sz="1100" b="1" kern="0" dirty="0">
                <a:solidFill>
                  <a:srgbClr val="000000"/>
                </a:solidFill>
                <a:latin typeface="Times New Roman" pitchFamily="18" charset="0"/>
                <a:ea typeface="Calibri"/>
                <a:cs typeface="Times New Roman" pitchFamily="18" charset="0"/>
                <a:sym typeface="Calibri"/>
              </a:rPr>
              <a:t> </a:t>
            </a:r>
          </a:p>
          <a:p>
            <a:pPr indent="182563" algn="just"/>
            <a:r>
              <a:rPr lang="kk-KZ" sz="1100" dirty="0">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жаңбыр</a:t>
            </a:r>
            <a:r>
              <a:rPr lang="kk-KZ" sz="1100">
                <a:latin typeface="Times New Roman" pitchFamily="18" charset="0"/>
                <a:cs typeface="Times New Roman" pitchFamily="18" charset="0"/>
              </a:rPr>
              <a:t>, найзағай</a:t>
            </a:r>
            <a:r>
              <a:rPr lang="ru-RU" sz="1100">
                <a:latin typeface="Times New Roman" pitchFamily="18" charset="0"/>
                <a:cs typeface="Times New Roman" pitchFamily="18" charset="0"/>
              </a:rPr>
              <a:t>. </a:t>
            </a:r>
            <a:r>
              <a:rPr lang="kk-KZ" sz="1100" dirty="0">
                <a:latin typeface="Times New Roman" pitchFamily="18" charset="0"/>
                <a:cs typeface="Times New Roman" pitchFamily="18" charset="0"/>
              </a:rPr>
              <a:t>Солтүстік-батыстан жел соғады, күші 9-14, екпіні 15-20 м/с. Ауа температурасы 5-7 градус жылы.</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752528"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76872"/>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2026 </a:t>
            </a:r>
            <a:r>
              <a:rPr lang="ru-RU" sz="1100" dirty="0" err="1">
                <a:solidFill>
                  <a:schemeClr val="tx1"/>
                </a:solidFill>
                <a:latin typeface="Times New Roman" pitchFamily="18" charset="0"/>
                <a:cs typeface="Times New Roman" pitchFamily="18" charset="0"/>
              </a:rPr>
              <a:t>жылдың </a:t>
            </a:r>
            <a:r>
              <a:rPr lang="ru-RU" altLang="ru-RU" sz="1100" dirty="0">
                <a:solidFill>
                  <a:schemeClr val="tx1"/>
                </a:solidFill>
                <a:latin typeface="Times New Roman" pitchFamily="18" charset="0"/>
                <a:cs typeface="Times New Roman" pitchFamily="18" charset="0"/>
              </a:rPr>
              <a:t>09</a:t>
            </a:r>
            <a:r>
              <a:rPr lang="kk-KZ" sz="1100" dirty="0">
                <a:solidFill>
                  <a:schemeClr val="tx1"/>
                </a:solidFill>
                <a:latin typeface="Times New Roman" pitchFamily="18" charset="0"/>
                <a:cs typeface="Times New Roman" pitchFamily="18" charset="0"/>
              </a:rPr>
              <a:t> мамырға, </a:t>
            </a:r>
            <a:r>
              <a:rPr lang="ru-RU" sz="1100" dirty="0">
                <a:solidFill>
                  <a:schemeClr val="tx1"/>
                </a:solidFill>
                <a:latin typeface="Times New Roman" pitchFamily="18" charset="0"/>
                <a:cs typeface="Times New Roman" pitchFamily="18" charset="0"/>
              </a:rPr>
              <a:t>10</a:t>
            </a:r>
            <a:r>
              <a:rPr lang="kk-KZ" sz="1100" dirty="0">
                <a:solidFill>
                  <a:schemeClr val="tx1"/>
                </a:solidFill>
                <a:latin typeface="Times New Roman" pitchFamily="18" charset="0"/>
                <a:cs typeface="Times New Roman" pitchFamily="18" charset="0"/>
              </a:rPr>
              <a:t> мамырға 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/Т.Марьина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val="20000"/>
                    </a:ext>
                  </a:extLst>
                </a:gridCol>
                <a:gridCol w="3817595">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18421</TotalTime>
  <Words>619</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7976</cp:revision>
  <cp:lastPrinted>2021-07-01T03:56:27Z</cp:lastPrinted>
  <dcterms:created xsi:type="dcterms:W3CDTF">2018-03-27T06:03:00Z</dcterms:created>
  <dcterms:modified xsi:type="dcterms:W3CDTF">2026-05-08T06:51:54Z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